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6" r:id="rId5"/>
    <p:sldId id="463" r:id="rId6"/>
    <p:sldId id="454" r:id="rId7"/>
    <p:sldId id="464" r:id="rId8"/>
    <p:sldId id="455" r:id="rId9"/>
    <p:sldId id="462" r:id="rId10"/>
  </p:sldIdLst>
  <p:sldSz cx="10693400" cy="7561263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1168237" rtl="0" eaLnBrk="1" latinLnBrk="1" hangingPunct="1">
      <a:defRPr sz="2300" kern="1200">
        <a:solidFill>
          <a:schemeClr val="tx1"/>
        </a:solidFill>
        <a:latin typeface="+mn-lt"/>
        <a:ea typeface="+mn-ea"/>
        <a:cs typeface="+mn-cs"/>
      </a:defRPr>
    </a:lvl1pPr>
    <a:lvl2pPr marL="584119" algn="l" defTabSz="1168237" rtl="0" eaLnBrk="1" latinLnBrk="1" hangingPunct="1">
      <a:defRPr sz="2300" kern="1200">
        <a:solidFill>
          <a:schemeClr val="tx1"/>
        </a:solidFill>
        <a:latin typeface="+mn-lt"/>
        <a:ea typeface="+mn-ea"/>
        <a:cs typeface="+mn-cs"/>
      </a:defRPr>
    </a:lvl2pPr>
    <a:lvl3pPr marL="1168237" algn="l" defTabSz="1168237" rtl="0" eaLnBrk="1" latinLnBrk="1" hangingPunct="1">
      <a:defRPr sz="2300" kern="1200">
        <a:solidFill>
          <a:schemeClr val="tx1"/>
        </a:solidFill>
        <a:latin typeface="+mn-lt"/>
        <a:ea typeface="+mn-ea"/>
        <a:cs typeface="+mn-cs"/>
      </a:defRPr>
    </a:lvl3pPr>
    <a:lvl4pPr marL="1752356" algn="l" defTabSz="1168237" rtl="0" eaLnBrk="1" latinLnBrk="1" hangingPunct="1">
      <a:defRPr sz="2300" kern="1200">
        <a:solidFill>
          <a:schemeClr val="tx1"/>
        </a:solidFill>
        <a:latin typeface="+mn-lt"/>
        <a:ea typeface="+mn-ea"/>
        <a:cs typeface="+mn-cs"/>
      </a:defRPr>
    </a:lvl4pPr>
    <a:lvl5pPr marL="2336475" algn="l" defTabSz="1168237" rtl="0" eaLnBrk="1" latinLnBrk="1" hangingPunct="1">
      <a:defRPr sz="2300" kern="1200">
        <a:solidFill>
          <a:schemeClr val="tx1"/>
        </a:solidFill>
        <a:latin typeface="+mn-lt"/>
        <a:ea typeface="+mn-ea"/>
        <a:cs typeface="+mn-cs"/>
      </a:defRPr>
    </a:lvl5pPr>
    <a:lvl6pPr marL="2920594" algn="l" defTabSz="1168237" rtl="0" eaLnBrk="1" latinLnBrk="1" hangingPunct="1">
      <a:defRPr sz="2300" kern="1200">
        <a:solidFill>
          <a:schemeClr val="tx1"/>
        </a:solidFill>
        <a:latin typeface="+mn-lt"/>
        <a:ea typeface="+mn-ea"/>
        <a:cs typeface="+mn-cs"/>
      </a:defRPr>
    </a:lvl6pPr>
    <a:lvl7pPr marL="3504712" algn="l" defTabSz="1168237" rtl="0" eaLnBrk="1" latinLnBrk="1" hangingPunct="1">
      <a:defRPr sz="2300" kern="1200">
        <a:solidFill>
          <a:schemeClr val="tx1"/>
        </a:solidFill>
        <a:latin typeface="+mn-lt"/>
        <a:ea typeface="+mn-ea"/>
        <a:cs typeface="+mn-cs"/>
      </a:defRPr>
    </a:lvl7pPr>
    <a:lvl8pPr marL="4088831" algn="l" defTabSz="1168237" rtl="0" eaLnBrk="1" latinLnBrk="1" hangingPunct="1">
      <a:defRPr sz="2300" kern="1200">
        <a:solidFill>
          <a:schemeClr val="tx1"/>
        </a:solidFill>
        <a:latin typeface="+mn-lt"/>
        <a:ea typeface="+mn-ea"/>
        <a:cs typeface="+mn-cs"/>
      </a:defRPr>
    </a:lvl8pPr>
    <a:lvl9pPr marL="4672950" algn="l" defTabSz="1168237" rtl="0" eaLnBrk="1" latinLnBrk="1" hangingPunct="1">
      <a:defRPr sz="2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6AE"/>
    <a:srgbClr val="E4DDD6"/>
    <a:srgbClr val="009CA4"/>
    <a:srgbClr val="EBDFD9"/>
    <a:srgbClr val="E8DBD4"/>
    <a:srgbClr val="452513"/>
    <a:srgbClr val="5E4232"/>
    <a:srgbClr val="6B3305"/>
    <a:srgbClr val="443233"/>
    <a:srgbClr val="4C25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10"/>
    <p:restoredTop sz="94743"/>
  </p:normalViewPr>
  <p:slideViewPr>
    <p:cSldViewPr>
      <p:cViewPr varScale="1">
        <p:scale>
          <a:sx n="91" d="100"/>
          <a:sy n="91" d="100"/>
        </p:scale>
        <p:origin x="1560" y="84"/>
      </p:cViewPr>
      <p:guideLst>
        <p:guide orient="horz" pos="2381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>
              <a:latin typeface="나눔스퀘어OTF Bold"/>
              <a:ea typeface="나눔스퀘어OTF Bold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72C433AF-8F89-4B92-A206-959813415ECB}" type="datetime1">
              <a:rPr lang="ko-KR" altLang="en-US">
                <a:latin typeface="나눔스퀘어OTF Bold"/>
                <a:ea typeface="나눔스퀘어OTF Bold"/>
              </a:rPr>
              <a:pPr lvl="0">
                <a:defRPr lang="ko-KR" altLang="en-US"/>
              </a:pPr>
              <a:t>2023-09-06</a:t>
            </a:fld>
            <a:endParaRPr lang="ko-KR" altLang="en-US">
              <a:latin typeface="나눔스퀘어OTF Bold"/>
              <a:ea typeface="나눔스퀘어OTF Bold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>
              <a:latin typeface="나눔스퀘어OTF Bold"/>
              <a:ea typeface="나눔스퀘어OTF Bold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63754A80-0394-429B-8860-E0BBB8BBA79C}" type="slidenum">
              <a:rPr lang="ko-KR" altLang="en-US">
                <a:latin typeface="나눔스퀘어OTF Bold"/>
                <a:ea typeface="나눔스퀘어OTF Bold"/>
              </a:rPr>
              <a:pPr lvl="0">
                <a:defRPr lang="ko-KR" altLang="en-US"/>
              </a:pPr>
              <a:t>‹#›</a:t>
            </a:fld>
            <a:endParaRPr lang="ko-KR" altLang="en-US">
              <a:latin typeface="나눔스퀘어OTF Bold"/>
              <a:ea typeface="나눔스퀘어OTF Bold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7BA3F-E428-4E9E-BBEE-9EC5FF224C5D}" type="datetimeFigureOut">
              <a:rPr lang="ko-KR" altLang="en-US" smtClean="0"/>
              <a:t>2023-09-06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32B04F-21AC-40DF-BF78-70048D9EE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230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211220_DMUAI PPT-29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451156" y="7237015"/>
            <a:ext cx="1099542" cy="1832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752715" y="227538"/>
            <a:ext cx="2406015" cy="483780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34670" y="227538"/>
            <a:ext cx="7039822" cy="483780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705" y="4858813"/>
            <a:ext cx="9089390" cy="1501750"/>
          </a:xfrm>
        </p:spPr>
        <p:txBody>
          <a:bodyPr anchor="t"/>
          <a:lstStyle>
            <a:lvl1pPr algn="l">
              <a:defRPr sz="51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4705" y="3204786"/>
            <a:ext cx="9089390" cy="1654025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84119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2pPr>
            <a:lvl3pPr marL="116823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3pPr>
            <a:lvl4pPr marL="175235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3647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2059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0471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08883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6729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4670" y="1323222"/>
            <a:ext cx="4722918" cy="3742125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35812" y="1323222"/>
            <a:ext cx="4722918" cy="3742125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670" y="302800"/>
            <a:ext cx="9624060" cy="1260211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670" y="1692534"/>
            <a:ext cx="4724775" cy="705368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84119" indent="0">
              <a:buNone/>
              <a:defRPr sz="2600" b="1"/>
            </a:lvl2pPr>
            <a:lvl3pPr marL="1168237" indent="0">
              <a:buNone/>
              <a:defRPr sz="2300" b="1"/>
            </a:lvl3pPr>
            <a:lvl4pPr marL="1752356" indent="0">
              <a:buNone/>
              <a:defRPr sz="2000" b="1"/>
            </a:lvl4pPr>
            <a:lvl5pPr marL="2336475" indent="0">
              <a:buNone/>
              <a:defRPr sz="2000" b="1"/>
            </a:lvl5pPr>
            <a:lvl6pPr marL="2920594" indent="0">
              <a:buNone/>
              <a:defRPr sz="2000" b="1"/>
            </a:lvl6pPr>
            <a:lvl7pPr marL="3504712" indent="0">
              <a:buNone/>
              <a:defRPr sz="2000" b="1"/>
            </a:lvl7pPr>
            <a:lvl8pPr marL="4088831" indent="0">
              <a:buNone/>
              <a:defRPr sz="2000" b="1"/>
            </a:lvl8pPr>
            <a:lvl9pPr marL="4672950" indent="0">
              <a:buNone/>
              <a:defRPr sz="20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34670" y="2397900"/>
            <a:ext cx="4724775" cy="4356478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432101" y="1692534"/>
            <a:ext cx="4726631" cy="705368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84119" indent="0">
              <a:buNone/>
              <a:defRPr sz="2600" b="1"/>
            </a:lvl2pPr>
            <a:lvl3pPr marL="1168237" indent="0">
              <a:buNone/>
              <a:defRPr sz="2300" b="1"/>
            </a:lvl3pPr>
            <a:lvl4pPr marL="1752356" indent="0">
              <a:buNone/>
              <a:defRPr sz="2000" b="1"/>
            </a:lvl4pPr>
            <a:lvl5pPr marL="2336475" indent="0">
              <a:buNone/>
              <a:defRPr sz="2000" b="1"/>
            </a:lvl5pPr>
            <a:lvl6pPr marL="2920594" indent="0">
              <a:buNone/>
              <a:defRPr sz="2000" b="1"/>
            </a:lvl6pPr>
            <a:lvl7pPr marL="3504712" indent="0">
              <a:buNone/>
              <a:defRPr sz="2000" b="1"/>
            </a:lvl7pPr>
            <a:lvl8pPr marL="4088831" indent="0">
              <a:buNone/>
              <a:defRPr sz="2000" b="1"/>
            </a:lvl8pPr>
            <a:lvl9pPr marL="4672950" indent="0">
              <a:buNone/>
              <a:defRPr sz="20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432101" y="2397900"/>
            <a:ext cx="4726631" cy="4356478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672" y="301049"/>
            <a:ext cx="3518055" cy="1281215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180822" y="301052"/>
            <a:ext cx="5977908" cy="6453329"/>
          </a:xfrm>
        </p:spPr>
        <p:txBody>
          <a:bodyPr/>
          <a:lstStyle>
            <a:lvl1pPr>
              <a:defRPr sz="4100"/>
            </a:lvl1pPr>
            <a:lvl2pPr>
              <a:defRPr sz="36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34672" y="1582267"/>
            <a:ext cx="3518055" cy="5172114"/>
          </a:xfrm>
        </p:spPr>
        <p:txBody>
          <a:bodyPr/>
          <a:lstStyle>
            <a:lvl1pPr marL="0" indent="0">
              <a:buNone/>
              <a:defRPr sz="1800"/>
            </a:lvl1pPr>
            <a:lvl2pPr marL="584119" indent="0">
              <a:buNone/>
              <a:defRPr sz="1500"/>
            </a:lvl2pPr>
            <a:lvl3pPr marL="1168237" indent="0">
              <a:buNone/>
              <a:defRPr sz="1300"/>
            </a:lvl3pPr>
            <a:lvl4pPr marL="1752356" indent="0">
              <a:buNone/>
              <a:defRPr sz="1100"/>
            </a:lvl4pPr>
            <a:lvl5pPr marL="2336475" indent="0">
              <a:buNone/>
              <a:defRPr sz="1100"/>
            </a:lvl5pPr>
            <a:lvl6pPr marL="2920594" indent="0">
              <a:buNone/>
              <a:defRPr sz="1100"/>
            </a:lvl6pPr>
            <a:lvl7pPr marL="3504712" indent="0">
              <a:buNone/>
              <a:defRPr sz="1100"/>
            </a:lvl7pPr>
            <a:lvl8pPr marL="4088831" indent="0">
              <a:buNone/>
              <a:defRPr sz="1100"/>
            </a:lvl8pPr>
            <a:lvl9pPr marL="4672950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6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095981" y="675612"/>
            <a:ext cx="6416040" cy="4536758"/>
          </a:xfrm>
        </p:spPr>
        <p:txBody>
          <a:bodyPr/>
          <a:lstStyle>
            <a:lvl1pPr marL="0" indent="0">
              <a:buNone/>
              <a:defRPr sz="4100"/>
            </a:lvl1pPr>
            <a:lvl2pPr marL="584119" indent="0">
              <a:buNone/>
              <a:defRPr sz="3600"/>
            </a:lvl2pPr>
            <a:lvl3pPr marL="1168237" indent="0">
              <a:buNone/>
              <a:defRPr sz="3100"/>
            </a:lvl3pPr>
            <a:lvl4pPr marL="1752356" indent="0">
              <a:buNone/>
              <a:defRPr sz="2600"/>
            </a:lvl4pPr>
            <a:lvl5pPr marL="2336475" indent="0">
              <a:buNone/>
              <a:defRPr sz="2600"/>
            </a:lvl5pPr>
            <a:lvl6pPr marL="2920594" indent="0">
              <a:buNone/>
              <a:defRPr sz="2600"/>
            </a:lvl6pPr>
            <a:lvl7pPr marL="3504712" indent="0">
              <a:buNone/>
              <a:defRPr sz="2600"/>
            </a:lvl7pPr>
            <a:lvl8pPr marL="4088831" indent="0">
              <a:buNone/>
              <a:defRPr sz="2600"/>
            </a:lvl8pPr>
            <a:lvl9pPr marL="4672950" indent="0">
              <a:buNone/>
              <a:defRPr sz="26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800"/>
            </a:lvl1pPr>
            <a:lvl2pPr marL="584119" indent="0">
              <a:buNone/>
              <a:defRPr sz="1500"/>
            </a:lvl2pPr>
            <a:lvl3pPr marL="1168237" indent="0">
              <a:buNone/>
              <a:defRPr sz="1300"/>
            </a:lvl3pPr>
            <a:lvl4pPr marL="1752356" indent="0">
              <a:buNone/>
              <a:defRPr sz="1100"/>
            </a:lvl4pPr>
            <a:lvl5pPr marL="2336475" indent="0">
              <a:buNone/>
              <a:defRPr sz="1100"/>
            </a:lvl5pPr>
            <a:lvl6pPr marL="2920594" indent="0">
              <a:buNone/>
              <a:defRPr sz="1100"/>
            </a:lvl6pPr>
            <a:lvl7pPr marL="3504712" indent="0">
              <a:buNone/>
              <a:defRPr sz="1100"/>
            </a:lvl7pPr>
            <a:lvl8pPr marL="4088831" indent="0">
              <a:buNone/>
              <a:defRPr sz="1100"/>
            </a:lvl8pPr>
            <a:lvl9pPr marL="4672950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34670" y="302800"/>
            <a:ext cx="9624060" cy="1260211"/>
          </a:xfrm>
          <a:prstGeom prst="rect">
            <a:avLst/>
          </a:prstGeom>
        </p:spPr>
        <p:txBody>
          <a:bodyPr vert="horz" lIns="116824" tIns="58412" rIns="116824" bIns="58412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670" y="1764296"/>
            <a:ext cx="9624060" cy="4990084"/>
          </a:xfrm>
          <a:prstGeom prst="rect">
            <a:avLst/>
          </a:prstGeom>
        </p:spPr>
        <p:txBody>
          <a:bodyPr vert="horz" lIns="116824" tIns="58412" rIns="116824" bIns="58412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4670" y="7008171"/>
            <a:ext cx="2495127" cy="402568"/>
          </a:xfrm>
          <a:prstGeom prst="rect">
            <a:avLst/>
          </a:prstGeom>
        </p:spPr>
        <p:txBody>
          <a:bodyPr vert="horz" lIns="116824" tIns="58412" rIns="116824" bIns="58412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  <a:latin typeface="나눔스퀘어OTF Bold" pitchFamily="34" charset="-127"/>
                <a:ea typeface="나눔스퀘어OTF Bold" pitchFamily="34" charset="-127"/>
              </a:defRPr>
            </a:lvl1pPr>
          </a:lstStyle>
          <a:p>
            <a:fld id="{B515D648-F271-4DE7-87EB-602D934D0227}" type="datetimeFigureOut">
              <a:rPr lang="ko-KR" altLang="en-US" smtClean="0"/>
              <a:pPr/>
              <a:t>2023-09-06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653579" y="7008171"/>
            <a:ext cx="3386243" cy="402568"/>
          </a:xfrm>
          <a:prstGeom prst="rect">
            <a:avLst/>
          </a:prstGeom>
        </p:spPr>
        <p:txBody>
          <a:bodyPr vert="horz" lIns="116824" tIns="58412" rIns="116824" bIns="58412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나눔스퀘어OTF Bold" pitchFamily="34" charset="-127"/>
                <a:ea typeface="나눔스퀘어OTF Bold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663603" y="7008171"/>
            <a:ext cx="2495127" cy="402568"/>
          </a:xfrm>
          <a:prstGeom prst="rect">
            <a:avLst/>
          </a:prstGeom>
        </p:spPr>
        <p:txBody>
          <a:bodyPr vert="horz" lIns="116824" tIns="58412" rIns="116824" bIns="58412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  <a:latin typeface="나눔스퀘어OTF Bold" pitchFamily="34" charset="-127"/>
                <a:ea typeface="나눔스퀘어OTF Bold" pitchFamily="34" charset="-127"/>
              </a:defRPr>
            </a:lvl1pPr>
          </a:lstStyle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168237" rtl="0" eaLnBrk="1" latinLnBrk="1" hangingPunct="1">
        <a:spcBef>
          <a:spcPct val="0"/>
        </a:spcBef>
        <a:buNone/>
        <a:defRPr sz="5600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j-cs"/>
        </a:defRPr>
      </a:lvl1pPr>
    </p:titleStyle>
    <p:bodyStyle>
      <a:lvl1pPr marL="438089" indent="-438089" algn="l" defTabSz="1168237" rtl="0" eaLnBrk="1" latinLnBrk="1" hangingPunct="1">
        <a:spcBef>
          <a:spcPct val="20000"/>
        </a:spcBef>
        <a:buFont typeface="Arial" pitchFamily="34" charset="0"/>
        <a:buChar char="•"/>
        <a:defRPr sz="4100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1pPr>
      <a:lvl2pPr marL="949193" indent="-365074" algn="l" defTabSz="1168237" rtl="0" eaLnBrk="1" latinLnBrk="1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2pPr>
      <a:lvl3pPr marL="1460297" indent="-292059" algn="l" defTabSz="1168237" rtl="0" eaLnBrk="1" latinLnBrk="1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3pPr>
      <a:lvl4pPr marL="2044416" indent="-292059" algn="l" defTabSz="1168237" rtl="0" eaLnBrk="1" latinLnBrk="1" hangingPunct="1">
        <a:spcBef>
          <a:spcPct val="20000"/>
        </a:spcBef>
        <a:buFont typeface="Arial" pitchFamily="34" charset="0"/>
        <a:buChar char="–"/>
        <a:defRPr sz="2600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4pPr>
      <a:lvl5pPr marL="2628534" indent="-292059" algn="l" defTabSz="1168237" rtl="0" eaLnBrk="1" latinLnBrk="1" hangingPunct="1">
        <a:spcBef>
          <a:spcPct val="20000"/>
        </a:spcBef>
        <a:buFont typeface="Arial" pitchFamily="34" charset="0"/>
        <a:buChar char="»"/>
        <a:defRPr sz="2600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5pPr>
      <a:lvl6pPr marL="3212653" indent="-292059" algn="l" defTabSz="1168237" rtl="0" eaLnBrk="1" latinLnBrk="1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796772" indent="-292059" algn="l" defTabSz="1168237" rtl="0" eaLnBrk="1" latinLnBrk="1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380890" indent="-292059" algn="l" defTabSz="1168237" rtl="0" eaLnBrk="1" latinLnBrk="1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4965009" indent="-292059" algn="l" defTabSz="1168237" rtl="0" eaLnBrk="1" latinLnBrk="1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168237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84119" algn="l" defTabSz="1168237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68237" algn="l" defTabSz="1168237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52356" algn="l" defTabSz="1168237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36475" algn="l" defTabSz="1168237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20594" algn="l" defTabSz="1168237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04712" algn="l" defTabSz="1168237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88831" algn="l" defTabSz="1168237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672950" algn="l" defTabSz="1168237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0693400" cy="7561263"/>
          </a:xfrm>
          <a:prstGeom prst="rect">
            <a:avLst/>
          </a:prstGeom>
          <a:solidFill>
            <a:srgbClr val="00A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5598" y="1389085"/>
            <a:ext cx="7715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+mn-ea"/>
              </a:rPr>
              <a:t>동양미래대학교 </a:t>
            </a:r>
            <a:r>
              <a:rPr lang="ko-KR" altLang="en-US" sz="3200" b="1" dirty="0" err="1">
                <a:solidFill>
                  <a:schemeClr val="bg1"/>
                </a:solidFill>
                <a:latin typeface="+mn-ea"/>
              </a:rPr>
              <a:t>인공지능소프트웨어학과</a:t>
            </a:r>
            <a:endParaRPr lang="ko-KR" altLang="en-US" sz="32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2342" y="2113079"/>
            <a:ext cx="4896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>
                <a:solidFill>
                  <a:schemeClr val="bg2"/>
                </a:solidFill>
                <a:latin typeface="+mn-ea"/>
              </a:rPr>
              <a:t>빅데이터응용프로그래밍</a:t>
            </a:r>
            <a:endParaRPr lang="ko-KR" altLang="en-US" sz="1400" b="1" dirty="0">
              <a:solidFill>
                <a:schemeClr val="bg2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38188" y="2420856"/>
            <a:ext cx="18630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 err="1">
                <a:solidFill>
                  <a:schemeClr val="bg2"/>
                </a:solidFill>
                <a:latin typeface="+mn-ea"/>
              </a:rPr>
              <a:t>Dongyang</a:t>
            </a:r>
            <a:r>
              <a:rPr lang="en-US" altLang="ko-KR" sz="1000" b="1" dirty="0">
                <a:solidFill>
                  <a:schemeClr val="bg2"/>
                </a:solidFill>
                <a:latin typeface="+mn-ea"/>
              </a:rPr>
              <a:t> </a:t>
            </a:r>
            <a:r>
              <a:rPr lang="en-US" altLang="ko-KR" sz="1000" b="1" dirty="0" err="1">
                <a:solidFill>
                  <a:schemeClr val="bg2"/>
                </a:solidFill>
                <a:latin typeface="+mn-ea"/>
              </a:rPr>
              <a:t>Mirae</a:t>
            </a:r>
            <a:r>
              <a:rPr lang="en-US" altLang="ko-KR" sz="1000" b="1" dirty="0">
                <a:solidFill>
                  <a:schemeClr val="bg2"/>
                </a:solidFill>
                <a:latin typeface="+mn-ea"/>
              </a:rPr>
              <a:t> University</a:t>
            </a:r>
          </a:p>
        </p:txBody>
      </p:sp>
      <p:pic>
        <p:nvPicPr>
          <p:cNvPr id="10" name="그림 9" descr="211220_DMUAI PPT-2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75092" y="324247"/>
            <a:ext cx="1475235" cy="246889"/>
          </a:xfrm>
          <a:prstGeom prst="rect">
            <a:avLst/>
          </a:prstGeom>
        </p:spPr>
      </p:pic>
      <p:pic>
        <p:nvPicPr>
          <p:cNvPr id="11" name="그림 10" descr="211220_DMUAI PPT-3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82604" y="3564607"/>
            <a:ext cx="5605283" cy="3566167"/>
          </a:xfrm>
          <a:prstGeom prst="rect">
            <a:avLst/>
          </a:prstGeom>
        </p:spPr>
      </p:pic>
      <p:cxnSp>
        <p:nvCxnSpPr>
          <p:cNvPr id="13" name="직선 연결선 12"/>
          <p:cNvCxnSpPr>
            <a:cxnSpLocks/>
          </p:cNvCxnSpPr>
          <p:nvPr/>
        </p:nvCxnSpPr>
        <p:spPr>
          <a:xfrm>
            <a:off x="738188" y="1973860"/>
            <a:ext cx="741682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80C84B7-0252-42E2-A44A-72CFE059850E}"/>
              </a:ext>
            </a:extLst>
          </p:cNvPr>
          <p:cNvSpPr/>
          <p:nvPr/>
        </p:nvSpPr>
        <p:spPr>
          <a:xfrm>
            <a:off x="0" y="0"/>
            <a:ext cx="10693400" cy="1122029"/>
          </a:xfrm>
          <a:prstGeom prst="rect">
            <a:avLst/>
          </a:prstGeom>
          <a:solidFill>
            <a:srgbClr val="00A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78303" y="548009"/>
            <a:ext cx="2512226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>
                <a:solidFill>
                  <a:schemeClr val="bg1"/>
                </a:solidFill>
                <a:latin typeface="+mn-ea"/>
              </a:rPr>
              <a:t>빅데이터응용프로그래밍</a:t>
            </a:r>
            <a:endParaRPr lang="ko-KR" altLang="en-US" sz="1800" b="1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661CF5C-13C8-4D94-B696-182CC2236D56}"/>
              </a:ext>
            </a:extLst>
          </p:cNvPr>
          <p:cNvSpPr/>
          <p:nvPr/>
        </p:nvSpPr>
        <p:spPr>
          <a:xfrm>
            <a:off x="9176638" y="621956"/>
            <a:ext cx="1093569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 dirty="0">
                <a:solidFill>
                  <a:schemeClr val="bg1"/>
                </a:solidFill>
                <a:latin typeface="+mn-ea"/>
              </a:rPr>
              <a:t>강의</a:t>
            </a:r>
            <a:r>
              <a:rPr lang="en-US" altLang="ko-KR" sz="1800" b="1" spc="-15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800" b="1" spc="-150" dirty="0">
                <a:solidFill>
                  <a:schemeClr val="bg1"/>
                </a:solidFill>
                <a:latin typeface="+mn-ea"/>
              </a:rPr>
              <a:t>소개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9DCE6A-ED41-4EDC-8A9D-E72F3F8E0866}"/>
              </a:ext>
            </a:extLst>
          </p:cNvPr>
          <p:cNvSpPr txBox="1"/>
          <p:nvPr/>
        </p:nvSpPr>
        <p:spPr>
          <a:xfrm>
            <a:off x="594172" y="2144921"/>
            <a:ext cx="9831038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Python</a:t>
            </a:r>
            <a:r>
              <a:rPr lang="ko-KR" altLang="en-US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과 </a:t>
            </a:r>
            <a:r>
              <a:rPr lang="en-US" altLang="ko-KR" sz="1800" b="1" dirty="0" err="1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Pansdas</a:t>
            </a:r>
            <a:r>
              <a:rPr lang="ko-KR" altLang="en-US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를</a:t>
            </a:r>
            <a:r>
              <a:rPr lang="en-US" altLang="ko-KR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ko-KR" altLang="en-US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이용하여 데이터분석 프로젝트 수행</a:t>
            </a:r>
            <a:endParaRPr lang="en-US" altLang="ko-KR" sz="1800" b="1" dirty="0">
              <a:solidFill>
                <a:srgbClr val="333333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ko-KR" altLang="en-US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문제를 정의</a:t>
            </a:r>
            <a:endParaRPr lang="en-US" altLang="ko-KR" sz="1800" b="1" dirty="0">
              <a:solidFill>
                <a:srgbClr val="333333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ko-KR" altLang="en-US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필요한 데이터를 수집</a:t>
            </a:r>
            <a:endParaRPr lang="en-US" altLang="ko-KR" sz="1800" b="1" dirty="0">
              <a:solidFill>
                <a:srgbClr val="333333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ko-KR" altLang="en-US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데이터 정제 및 가공</a:t>
            </a:r>
            <a:endParaRPr lang="en-US" altLang="ko-KR" sz="1800" b="1" dirty="0">
              <a:solidFill>
                <a:srgbClr val="333333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ko-KR" altLang="en-US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데이터 시각화 및 통찰</a:t>
            </a:r>
            <a:r>
              <a:rPr lang="en-US" altLang="ko-KR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(insight </a:t>
            </a:r>
            <a:r>
              <a:rPr lang="ko-KR" altLang="en-US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도출</a:t>
            </a:r>
            <a:r>
              <a:rPr lang="en-US" altLang="ko-KR" sz="1800" b="1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315FD4-AE40-4312-885A-16F94D6D6C46}"/>
              </a:ext>
            </a:extLst>
          </p:cNvPr>
          <p:cNvSpPr txBox="1"/>
          <p:nvPr/>
        </p:nvSpPr>
        <p:spPr>
          <a:xfrm>
            <a:off x="594172" y="1590110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교과목 소개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23203B-C623-4CF1-BB57-B0A35F49BF11}"/>
              </a:ext>
            </a:extLst>
          </p:cNvPr>
          <p:cNvSpPr txBox="1"/>
          <p:nvPr/>
        </p:nvSpPr>
        <p:spPr>
          <a:xfrm>
            <a:off x="707889" y="485110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교재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D79996-3E8A-4BC0-9EDF-6224FA73739E}"/>
              </a:ext>
            </a:extLst>
          </p:cNvPr>
          <p:cNvSpPr txBox="1"/>
          <p:nvPr/>
        </p:nvSpPr>
        <p:spPr>
          <a:xfrm>
            <a:off x="594172" y="5304257"/>
            <a:ext cx="5256584" cy="1112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800" b="1" dirty="0">
                <a:latin typeface="+mn-ea"/>
                <a:ea typeface="Malgun Gothic" panose="020B0503020000020004" pitchFamily="50" charset="-127"/>
              </a:rPr>
              <a:t>“</a:t>
            </a:r>
            <a:r>
              <a:rPr lang="ko-KR" altLang="en-US" sz="1800" b="1" dirty="0">
                <a:latin typeface="+mn-ea"/>
                <a:ea typeface="Malgun Gothic" panose="020B0503020000020004" pitchFamily="50" charset="-127"/>
              </a:rPr>
              <a:t>생활 속 예제로 배우는 </a:t>
            </a:r>
            <a:r>
              <a:rPr lang="ko-KR" altLang="en-US" sz="1800" b="1" dirty="0" err="1">
                <a:latin typeface="+mn-ea"/>
                <a:ea typeface="Malgun Gothic" panose="020B0503020000020004" pitchFamily="50" charset="-127"/>
              </a:rPr>
              <a:t>생생</a:t>
            </a:r>
            <a:r>
              <a:rPr lang="ko-KR" altLang="en-US" sz="1800" b="1" dirty="0">
                <a:latin typeface="+mn-ea"/>
                <a:ea typeface="Malgun Gothic" panose="020B0503020000020004" pitchFamily="50" charset="-127"/>
              </a:rPr>
              <a:t> 데이터 분석</a:t>
            </a:r>
            <a:r>
              <a:rPr lang="en-US" altLang="ko-KR" sz="1800" b="1" dirty="0">
                <a:latin typeface="+mn-ea"/>
                <a:ea typeface="Malgun Gothic" panose="020B0503020000020004" pitchFamily="50" charset="-127"/>
              </a:rPr>
              <a:t>”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800" b="1" dirty="0">
                <a:latin typeface="+mn-ea"/>
                <a:ea typeface="Malgun Gothic" panose="020B0503020000020004" pitchFamily="50" charset="-127"/>
              </a:rPr>
              <a:t>한빛 아카데미</a:t>
            </a:r>
            <a:r>
              <a:rPr lang="en-US" altLang="ko-KR" sz="1800" b="1" dirty="0">
                <a:latin typeface="+mn-ea"/>
                <a:ea typeface="Malgun Gothic" panose="020B0503020000020004" pitchFamily="50" charset="-127"/>
              </a:rPr>
              <a:t>, </a:t>
            </a:r>
            <a:r>
              <a:rPr lang="ko-KR" altLang="en-US" sz="1800" b="1" dirty="0">
                <a:latin typeface="+mn-ea"/>
                <a:ea typeface="Malgun Gothic" panose="020B0503020000020004" pitchFamily="50" charset="-127"/>
              </a:rPr>
              <a:t>조인석 지음</a:t>
            </a:r>
            <a:endParaRPr lang="en-US" altLang="ko-KR" sz="1800" b="1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1573870-040E-4222-B081-C74E4ECCC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6780" y="4261206"/>
            <a:ext cx="2474391" cy="315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794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80C84B7-0252-42E2-A44A-72CFE059850E}"/>
              </a:ext>
            </a:extLst>
          </p:cNvPr>
          <p:cNvSpPr/>
          <p:nvPr/>
        </p:nvSpPr>
        <p:spPr>
          <a:xfrm>
            <a:off x="0" y="0"/>
            <a:ext cx="10693400" cy="1122029"/>
          </a:xfrm>
          <a:prstGeom prst="rect">
            <a:avLst/>
          </a:prstGeom>
          <a:solidFill>
            <a:srgbClr val="00A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78303" y="548009"/>
            <a:ext cx="2512226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>
                <a:solidFill>
                  <a:schemeClr val="bg1"/>
                </a:solidFill>
                <a:latin typeface="+mn-ea"/>
              </a:rPr>
              <a:t>빅데이터응용프로그래밍</a:t>
            </a:r>
            <a:endParaRPr lang="ko-KR" altLang="en-US" sz="1800" b="1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661CF5C-13C8-4D94-B696-182CC2236D56}"/>
              </a:ext>
            </a:extLst>
          </p:cNvPr>
          <p:cNvSpPr/>
          <p:nvPr/>
        </p:nvSpPr>
        <p:spPr>
          <a:xfrm>
            <a:off x="9176638" y="621956"/>
            <a:ext cx="1093569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 dirty="0">
                <a:solidFill>
                  <a:schemeClr val="bg1"/>
                </a:solidFill>
                <a:latin typeface="+mn-ea"/>
              </a:rPr>
              <a:t>강의</a:t>
            </a:r>
            <a:r>
              <a:rPr lang="en-US" altLang="ko-KR" sz="1800" b="1" spc="-15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800" b="1" spc="-150" dirty="0">
                <a:solidFill>
                  <a:schemeClr val="bg1"/>
                </a:solidFill>
                <a:latin typeface="+mn-ea"/>
              </a:rPr>
              <a:t>소개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23203B-C623-4CF1-BB57-B0A35F49BF11}"/>
              </a:ext>
            </a:extLst>
          </p:cNvPr>
          <p:cNvSpPr txBox="1"/>
          <p:nvPr/>
        </p:nvSpPr>
        <p:spPr>
          <a:xfrm>
            <a:off x="765485" y="1536823"/>
            <a:ext cx="1747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실습 환경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D79996-3E8A-4BC0-9EDF-6224FA73739E}"/>
              </a:ext>
            </a:extLst>
          </p:cNvPr>
          <p:cNvSpPr txBox="1"/>
          <p:nvPr/>
        </p:nvSpPr>
        <p:spPr>
          <a:xfrm>
            <a:off x="882204" y="2474837"/>
            <a:ext cx="5445311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1" dirty="0">
                <a:latin typeface="+mn-ea"/>
                <a:ea typeface="Malgun Gothic" panose="020B0503020000020004" pitchFamily="50" charset="-127"/>
              </a:rPr>
              <a:t>아나콘다</a:t>
            </a: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로 다음의 환경이 모두 설치 되어 있음</a:t>
            </a:r>
            <a:endParaRPr lang="en-US" altLang="ko-KR" sz="1800" b="1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Python</a:t>
            </a: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 err="1">
                <a:latin typeface="Malgun Gothic" panose="020B0503020000020004" pitchFamily="50" charset="-127"/>
                <a:ea typeface="Malgun Gothic" panose="020B0503020000020004" pitchFamily="50" charset="-127"/>
              </a:rPr>
              <a:t>Numpy</a:t>
            </a:r>
            <a:endParaRPr lang="en-US" altLang="ko-KR" sz="1800" b="1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Pandas</a:t>
            </a: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 err="1">
                <a:latin typeface="Malgun Gothic" panose="020B0503020000020004" pitchFamily="50" charset="-127"/>
                <a:ea typeface="Malgun Gothic" panose="020B0503020000020004" pitchFamily="50" charset="-127"/>
              </a:rPr>
              <a:t>Matplolib</a:t>
            </a:r>
            <a:endParaRPr lang="en-US" altLang="ko-KR" sz="1800" b="1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Seaborn</a:t>
            </a: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 err="1">
                <a:latin typeface="Malgun Gothic" panose="020B0503020000020004" pitchFamily="50" charset="-127"/>
                <a:ea typeface="Malgun Gothic" panose="020B0503020000020004" pitchFamily="50" charset="-127"/>
              </a:rPr>
              <a:t>Jupyter</a:t>
            </a: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 Notebook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C238AF-CC6A-4783-9896-69A3EC67609E}"/>
              </a:ext>
            </a:extLst>
          </p:cNvPr>
          <p:cNvSpPr txBox="1"/>
          <p:nvPr/>
        </p:nvSpPr>
        <p:spPr>
          <a:xfrm>
            <a:off x="5238325" y="4113548"/>
            <a:ext cx="5445311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프로젝트</a:t>
            </a: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수행을 위한 추가 외부 라이브러리</a:t>
            </a:r>
            <a:endParaRPr lang="en-US" altLang="ko-KR" sz="1800" b="1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(</a:t>
            </a: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지도</a:t>
            </a: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) Folium</a:t>
            </a: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(</a:t>
            </a: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시계열</a:t>
            </a: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예측</a:t>
            </a: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) Prophet</a:t>
            </a: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(</a:t>
            </a: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시각화</a:t>
            </a: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) </a:t>
            </a:r>
            <a:r>
              <a:rPr lang="en-US" altLang="ko-KR" sz="1800" b="1" dirty="0" err="1">
                <a:latin typeface="Malgun Gothic" panose="020B0503020000020004" pitchFamily="50" charset="-127"/>
                <a:ea typeface="Malgun Gothic" panose="020B0503020000020004" pitchFamily="50" charset="-127"/>
              </a:rPr>
              <a:t>Wordcloud</a:t>
            </a:r>
            <a:endParaRPr lang="en-US" altLang="ko-KR" sz="1800" b="1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(</a:t>
            </a: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기계학습</a:t>
            </a: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-</a:t>
            </a: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추천</a:t>
            </a: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) </a:t>
            </a:r>
            <a:r>
              <a:rPr lang="en-US" altLang="ko-KR" sz="1800" b="1" dirty="0" err="1">
                <a:latin typeface="Malgun Gothic" panose="020B0503020000020004" pitchFamily="50" charset="-127"/>
                <a:ea typeface="Malgun Gothic" panose="020B0503020000020004" pitchFamily="50" charset="-127"/>
              </a:rPr>
              <a:t>Aprior</a:t>
            </a:r>
            <a:r>
              <a:rPr lang="ko-KR" altLang="en-US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en-US" altLang="ko-KR" sz="18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9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80C84B7-0252-42E2-A44A-72CFE059850E}"/>
              </a:ext>
            </a:extLst>
          </p:cNvPr>
          <p:cNvSpPr/>
          <p:nvPr/>
        </p:nvSpPr>
        <p:spPr>
          <a:xfrm>
            <a:off x="0" y="0"/>
            <a:ext cx="10693400" cy="1122029"/>
          </a:xfrm>
          <a:prstGeom prst="rect">
            <a:avLst/>
          </a:prstGeom>
          <a:solidFill>
            <a:srgbClr val="00A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78303" y="548009"/>
            <a:ext cx="2512226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 dirty="0" err="1">
                <a:solidFill>
                  <a:schemeClr val="bg1"/>
                </a:solidFill>
                <a:latin typeface="+mn-ea"/>
              </a:rPr>
              <a:t>빅데이터응용프로그래밍</a:t>
            </a:r>
            <a:endParaRPr lang="ko-KR" altLang="en-US" sz="1800" b="1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661CF5C-13C8-4D94-B696-182CC2236D56}"/>
              </a:ext>
            </a:extLst>
          </p:cNvPr>
          <p:cNvSpPr/>
          <p:nvPr/>
        </p:nvSpPr>
        <p:spPr>
          <a:xfrm>
            <a:off x="9176638" y="621956"/>
            <a:ext cx="1093569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 dirty="0">
                <a:solidFill>
                  <a:schemeClr val="bg1"/>
                </a:solidFill>
                <a:latin typeface="+mn-ea"/>
              </a:rPr>
              <a:t>강의</a:t>
            </a:r>
            <a:r>
              <a:rPr lang="en-US" altLang="ko-KR" sz="1800" b="1" spc="-15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800" b="1" spc="-150" dirty="0">
                <a:solidFill>
                  <a:schemeClr val="bg1"/>
                </a:solidFill>
                <a:latin typeface="+mn-ea"/>
              </a:rPr>
              <a:t>소개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23203B-C623-4CF1-BB57-B0A35F49BF11}"/>
              </a:ext>
            </a:extLst>
          </p:cNvPr>
          <p:cNvSpPr txBox="1"/>
          <p:nvPr/>
        </p:nvSpPr>
        <p:spPr>
          <a:xfrm>
            <a:off x="765485" y="1536823"/>
            <a:ext cx="1747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평가방법</a:t>
            </a:r>
            <a:r>
              <a:rPr lang="en-US" altLang="ko-KR" sz="2800" b="1" dirty="0"/>
              <a:t> </a:t>
            </a:r>
            <a:endParaRPr lang="ko-KR" altLang="en-US" sz="28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D79996-3E8A-4BC0-9EDF-6224FA73739E}"/>
              </a:ext>
            </a:extLst>
          </p:cNvPr>
          <p:cNvSpPr txBox="1"/>
          <p:nvPr/>
        </p:nvSpPr>
        <p:spPr>
          <a:xfrm>
            <a:off x="789653" y="2196455"/>
            <a:ext cx="7077327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1" dirty="0">
                <a:latin typeface="+mn-ea"/>
                <a:ea typeface="Malgun Gothic" panose="020B0503020000020004" pitchFamily="50" charset="-127"/>
              </a:rPr>
              <a:t>중간고사 </a:t>
            </a:r>
            <a:r>
              <a:rPr lang="en-US" altLang="ko-KR" sz="1800" b="1" dirty="0">
                <a:latin typeface="+mn-ea"/>
                <a:ea typeface="Malgun Gothic" panose="020B0503020000020004" pitchFamily="50" charset="-127"/>
              </a:rPr>
              <a:t>40%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1" dirty="0">
                <a:latin typeface="+mn-ea"/>
                <a:ea typeface="Malgun Gothic" panose="020B0503020000020004" pitchFamily="50" charset="-127"/>
              </a:rPr>
              <a:t>기말고사 </a:t>
            </a:r>
            <a:r>
              <a:rPr lang="en-US" altLang="ko-KR" sz="1800" b="1" dirty="0">
                <a:latin typeface="+mn-ea"/>
                <a:ea typeface="Malgun Gothic" panose="020B0503020000020004" pitchFamily="50" charset="-127"/>
              </a:rPr>
              <a:t>40%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1" dirty="0">
                <a:latin typeface="+mn-ea"/>
                <a:ea typeface="Malgun Gothic" panose="020B0503020000020004" pitchFamily="50" charset="-127"/>
              </a:rPr>
              <a:t>출석 </a:t>
            </a:r>
            <a:r>
              <a:rPr lang="en-US" altLang="ko-KR" sz="1800" b="1" dirty="0">
                <a:latin typeface="+mn-ea"/>
                <a:ea typeface="Malgun Gothic" panose="020B0503020000020004" pitchFamily="50" charset="-127"/>
              </a:rPr>
              <a:t>20%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800" b="1" dirty="0">
              <a:latin typeface="+mn-ea"/>
              <a:ea typeface="Malgun Gothic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1" dirty="0">
                <a:latin typeface="+mn-ea"/>
                <a:ea typeface="Malgun Gothic" panose="020B0503020000020004" pitchFamily="50" charset="-127"/>
              </a:rPr>
              <a:t>성적 평가 상대평가</a:t>
            </a:r>
            <a:r>
              <a:rPr lang="en-US" altLang="ko-KR" sz="1800" b="1" dirty="0">
                <a:latin typeface="+mn-ea"/>
                <a:ea typeface="Malgun Gothic" panose="020B0503020000020004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5140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80C84B7-0252-42E2-A44A-72CFE059850E}"/>
              </a:ext>
            </a:extLst>
          </p:cNvPr>
          <p:cNvSpPr/>
          <p:nvPr/>
        </p:nvSpPr>
        <p:spPr>
          <a:xfrm>
            <a:off x="0" y="0"/>
            <a:ext cx="10693400" cy="1122029"/>
          </a:xfrm>
          <a:prstGeom prst="rect">
            <a:avLst/>
          </a:prstGeom>
          <a:solidFill>
            <a:srgbClr val="00A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661CF5C-13C8-4D94-B696-182CC2236D56}"/>
              </a:ext>
            </a:extLst>
          </p:cNvPr>
          <p:cNvSpPr/>
          <p:nvPr/>
        </p:nvSpPr>
        <p:spPr>
          <a:xfrm>
            <a:off x="9176638" y="621956"/>
            <a:ext cx="1093569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 dirty="0">
                <a:solidFill>
                  <a:schemeClr val="bg1"/>
                </a:solidFill>
                <a:latin typeface="+mn-ea"/>
              </a:rPr>
              <a:t>강의</a:t>
            </a:r>
            <a:r>
              <a:rPr lang="en-US" altLang="ko-KR" sz="1800" b="1" spc="-15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800" b="1" spc="-150" dirty="0">
                <a:solidFill>
                  <a:schemeClr val="bg1"/>
                </a:solidFill>
                <a:latin typeface="+mn-ea"/>
              </a:rPr>
              <a:t>소개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8604427C-97E0-480F-8366-3EE44DA434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041796"/>
              </p:ext>
            </p:extLst>
          </p:nvPr>
        </p:nvGraphicFramePr>
        <p:xfrm>
          <a:off x="822251" y="2117690"/>
          <a:ext cx="9471000" cy="4953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>
                  <a:extLst>
                    <a:ext uri="{9D8B030D-6E8A-4147-A177-3AD203B41FA5}">
                      <a16:colId xmlns:a16="http://schemas.microsoft.com/office/drawing/2014/main" val="1785898787"/>
                    </a:ext>
                  </a:extLst>
                </a:gridCol>
                <a:gridCol w="3583372">
                  <a:extLst>
                    <a:ext uri="{9D8B030D-6E8A-4147-A177-3AD203B41FA5}">
                      <a16:colId xmlns:a16="http://schemas.microsoft.com/office/drawing/2014/main" val="737303070"/>
                    </a:ext>
                  </a:extLst>
                </a:gridCol>
                <a:gridCol w="1097148">
                  <a:extLst>
                    <a:ext uri="{9D8B030D-6E8A-4147-A177-3AD203B41FA5}">
                      <a16:colId xmlns:a16="http://schemas.microsoft.com/office/drawing/2014/main" val="1663602299"/>
                    </a:ext>
                  </a:extLst>
                </a:gridCol>
                <a:gridCol w="3638352">
                  <a:extLst>
                    <a:ext uri="{9D8B030D-6E8A-4147-A177-3AD203B41FA5}">
                      <a16:colId xmlns:a16="http://schemas.microsoft.com/office/drawing/2014/main" val="2777611769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주차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주차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862903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/>
                        <a:t>1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+mn-ea"/>
                          <a:ea typeface="+mn-ea"/>
                        </a:rPr>
                        <a:t>과정 소개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/>
                        <a:t>2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코로나</a:t>
                      </a: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바이러스 감염현황 분석</a:t>
                      </a: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-1</a:t>
                      </a: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4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문제정의 </a:t>
                      </a:r>
                      <a:r>
                        <a:rPr lang="en-US" altLang="ko-KR" sz="14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4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 </a:t>
                      </a:r>
                      <a:r>
                        <a:rPr lang="en-US" altLang="ko-KR" sz="14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400" b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정제 및 가공</a:t>
                      </a:r>
                      <a:endParaRPr lang="ko-KR" altLang="en-US" sz="16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15607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3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코로나</a:t>
                      </a: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바이러스 감염현황 분석</a:t>
                      </a: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+mn-ea"/>
                        </a:rPr>
                        <a:t>-1</a:t>
                      </a: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맑은 고딕" panose="020B0503020000020004" pitchFamily="50" charset="-127"/>
                          <a:ea typeface="+mn-ea"/>
                        </a:rPr>
                        <a:t>- </a:t>
                      </a:r>
                      <a:r>
                        <a:rPr lang="ko-KR" altLang="en-US" sz="1400" b="0" dirty="0">
                          <a:latin typeface="맑은 고딕" panose="020B0503020000020004" pitchFamily="50" charset="-127"/>
                          <a:ea typeface="+mn-ea"/>
                        </a:rPr>
                        <a:t>정제 및 가공 </a:t>
                      </a:r>
                      <a:r>
                        <a:rPr lang="en-US" altLang="ko-KR" sz="1400" b="0" dirty="0">
                          <a:latin typeface="맑은 고딕" panose="020B0503020000020004" pitchFamily="50" charset="-127"/>
                          <a:ea typeface="+mn-ea"/>
                        </a:rPr>
                        <a:t>/ </a:t>
                      </a:r>
                      <a:r>
                        <a:rPr lang="ko-KR" altLang="en-US" sz="1400" b="0" dirty="0">
                          <a:latin typeface="맑은 고딕" panose="020B0503020000020004" pitchFamily="50" charset="-127"/>
                          <a:ea typeface="+mn-ea"/>
                        </a:rPr>
                        <a:t>데이터 시각화</a:t>
                      </a:r>
                      <a:endParaRPr lang="ko-KR" altLang="en-US" sz="1800" b="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4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코로나</a:t>
                      </a: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바이러스 감염현황 분석</a:t>
                      </a: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+mn-ea"/>
                        </a:rPr>
                        <a:t>-2</a:t>
                      </a: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맑은 고딕" panose="020B0503020000020004" pitchFamily="50" charset="-127"/>
                          <a:ea typeface="+mn-ea"/>
                        </a:rPr>
                        <a:t>- </a:t>
                      </a:r>
                      <a:r>
                        <a:rPr lang="ko-KR" altLang="en-US" sz="1400" b="0" dirty="0">
                          <a:latin typeface="맑은 고딕" panose="020B0503020000020004" pitchFamily="50" charset="-127"/>
                          <a:ea typeface="+mn-ea"/>
                        </a:rPr>
                        <a:t>문제정의 </a:t>
                      </a:r>
                      <a:r>
                        <a:rPr lang="en-US" altLang="ko-KR" sz="1400" b="0" dirty="0">
                          <a:latin typeface="맑은 고딕" panose="020B0503020000020004" pitchFamily="50" charset="-127"/>
                          <a:ea typeface="+mn-ea"/>
                        </a:rPr>
                        <a:t>/ </a:t>
                      </a:r>
                      <a:r>
                        <a:rPr lang="ko-KR" altLang="en-US" sz="1400" b="0" dirty="0">
                          <a:latin typeface="맑은 고딕" panose="020B0503020000020004" pitchFamily="50" charset="-127"/>
                          <a:ea typeface="+mn-ea"/>
                        </a:rPr>
                        <a:t>데이터 수집 </a:t>
                      </a:r>
                      <a:r>
                        <a:rPr lang="en-US" altLang="ko-KR" sz="1400" b="0" dirty="0">
                          <a:latin typeface="맑은 고딕" panose="020B0503020000020004" pitchFamily="50" charset="-127"/>
                          <a:ea typeface="+mn-ea"/>
                        </a:rPr>
                        <a:t>/ </a:t>
                      </a:r>
                      <a:r>
                        <a:rPr lang="ko-KR" altLang="en-US" sz="1400" b="0" dirty="0">
                          <a:latin typeface="맑은 고딕" panose="020B0503020000020004" pitchFamily="50" charset="-127"/>
                          <a:ea typeface="+mn-ea"/>
                        </a:rPr>
                        <a:t>정제 및 가공</a:t>
                      </a:r>
                      <a:endParaRPr lang="ko-KR" altLang="en-US" sz="1800" b="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0868704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5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코로나</a:t>
                      </a: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바이러스 감염현황 분석</a:t>
                      </a: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+mn-ea"/>
                        </a:rPr>
                        <a:t>(</a:t>
                      </a: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종합</a:t>
                      </a:r>
                      <a:r>
                        <a:rPr lang="en-US" altLang="ko-KR" sz="1600" b="0" dirty="0"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맑은 고딕" panose="020B0503020000020004" pitchFamily="50" charset="-127"/>
                          <a:ea typeface="+mn-ea"/>
                        </a:rPr>
                        <a:t>- </a:t>
                      </a:r>
                      <a:r>
                        <a:rPr lang="ko-KR" altLang="en-US" sz="1400" b="0" dirty="0">
                          <a:latin typeface="맑은 고딕" panose="020B0503020000020004" pitchFamily="50" charset="-127"/>
                          <a:ea typeface="+mn-ea"/>
                        </a:rPr>
                        <a:t>프로젝트 직접 풀어 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6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전세계 개발자 현황 분석</a:t>
                      </a:r>
                      <a:r>
                        <a:rPr lang="en-US" altLang="ko-KR" sz="1200" b="0" dirty="0">
                          <a:latin typeface="맑은 고딕" panose="020B0503020000020004" pitchFamily="50" charset="-127"/>
                          <a:ea typeface="+mn-ea"/>
                        </a:rPr>
                        <a:t>(stack</a:t>
                      </a:r>
                      <a:r>
                        <a:rPr lang="ko-KR" altLang="en-US" sz="1200" b="0" dirty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en-US" altLang="ko-KR" sz="1200" b="0" dirty="0">
                          <a:latin typeface="맑은 고딕" panose="020B0503020000020004" pitchFamily="50" charset="-127"/>
                          <a:ea typeface="+mn-ea"/>
                        </a:rPr>
                        <a:t>overflow)</a:t>
                      </a:r>
                      <a:endParaRPr lang="en-US" altLang="ko-KR" sz="1600" b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문제정의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/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데이터 수집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/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정제 및 가공</a:t>
                      </a: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2184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7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중간고사</a:t>
                      </a: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대비 정리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0" dirty="0">
                          <a:latin typeface="맑은 고딕" panose="020B0503020000020004" pitchFamily="50" charset="-127"/>
                          <a:ea typeface="+mn-ea"/>
                        </a:rPr>
                        <a:t>코로나</a:t>
                      </a:r>
                      <a:r>
                        <a:rPr lang="en-US" altLang="ko-KR" sz="1200" b="0" dirty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200" b="0" dirty="0">
                          <a:latin typeface="맑은 고딕" panose="020B0503020000020004" pitchFamily="50" charset="-127"/>
                          <a:ea typeface="+mn-ea"/>
                        </a:rPr>
                        <a:t>바이러스 감염현황 및 전세계 개발자 현황 분석에 활용한 데이터 분석 기술 정리</a:t>
                      </a: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8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중간 고사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486658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9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서울 지하철 </a:t>
                      </a:r>
                      <a:r>
                        <a:rPr lang="ko-KR" altLang="en-US" sz="1600" b="0" dirty="0" err="1">
                          <a:latin typeface="맑은 고딕" panose="020B0503020000020004" pitchFamily="50" charset="-127"/>
                          <a:ea typeface="+mn-ea"/>
                        </a:rPr>
                        <a:t>승하차</a:t>
                      </a:r>
                      <a:r>
                        <a:rPr lang="ko-KR" altLang="en-US" sz="1600" b="0" dirty="0">
                          <a:latin typeface="맑은 고딕" panose="020B0503020000020004" pitchFamily="50" charset="-127"/>
                          <a:ea typeface="+mn-ea"/>
                        </a:rPr>
                        <a:t> 현황 분석</a:t>
                      </a:r>
                      <a:endParaRPr lang="en-US" altLang="ko-KR" sz="1600" b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latin typeface="맑은 고딕" panose="020B0503020000020004" pitchFamily="50" charset="-127"/>
                          <a:ea typeface="+mn-ea"/>
                        </a:rPr>
                        <a:t>- </a:t>
                      </a:r>
                      <a:r>
                        <a:rPr lang="ko-KR" altLang="en-US" sz="1200" b="0" dirty="0">
                          <a:latin typeface="맑은 고딕" panose="020B0503020000020004" pitchFamily="50" charset="-127"/>
                          <a:ea typeface="+mn-ea"/>
                        </a:rPr>
                        <a:t>문제정의</a:t>
                      </a:r>
                      <a:r>
                        <a:rPr lang="en-US" altLang="ko-KR" sz="1200" b="0" dirty="0">
                          <a:latin typeface="맑은 고딕" panose="020B0503020000020004" pitchFamily="50" charset="-127"/>
                          <a:ea typeface="+mn-ea"/>
                        </a:rPr>
                        <a:t>/</a:t>
                      </a:r>
                      <a:r>
                        <a:rPr lang="ko-KR" altLang="en-US" sz="1200" b="0" dirty="0">
                          <a:latin typeface="맑은 고딕" panose="020B0503020000020004" pitchFamily="50" charset="-127"/>
                          <a:ea typeface="+mn-ea"/>
                        </a:rPr>
                        <a:t>데이터수집</a:t>
                      </a:r>
                      <a:r>
                        <a:rPr lang="en-US" altLang="ko-KR" sz="1200" b="0" dirty="0">
                          <a:latin typeface="맑은 고딕" panose="020B0503020000020004" pitchFamily="50" charset="-127"/>
                          <a:ea typeface="+mn-ea"/>
                        </a:rPr>
                        <a:t>(</a:t>
                      </a:r>
                      <a:r>
                        <a:rPr lang="ko-KR" altLang="en-US" sz="1200" b="0" dirty="0" err="1">
                          <a:latin typeface="맑은 고딕" panose="020B0503020000020004" pitchFamily="50" charset="-127"/>
                          <a:ea typeface="+mn-ea"/>
                        </a:rPr>
                        <a:t>캐글</a:t>
                      </a:r>
                      <a:r>
                        <a:rPr lang="en-US" altLang="ko-KR" sz="1200" b="0" dirty="0">
                          <a:latin typeface="맑은 고딕" panose="020B0503020000020004" pitchFamily="50" charset="-127"/>
                          <a:ea typeface="+mn-ea"/>
                        </a:rPr>
                        <a:t>)/</a:t>
                      </a:r>
                      <a:r>
                        <a:rPr lang="ko-KR" altLang="en-US" sz="1200" b="0" dirty="0">
                          <a:latin typeface="맑은 고딕" panose="020B0503020000020004" pitchFamily="50" charset="-127"/>
                          <a:ea typeface="+mn-ea"/>
                        </a:rPr>
                        <a:t>시각화</a:t>
                      </a:r>
                      <a:r>
                        <a:rPr lang="en-US" altLang="ko-KR" sz="1200" b="0" dirty="0">
                          <a:latin typeface="맑은 고딕" panose="020B0503020000020004" pitchFamily="50" charset="-127"/>
                          <a:ea typeface="+mn-ea"/>
                        </a:rPr>
                        <a:t>(</a:t>
                      </a:r>
                      <a:r>
                        <a:rPr lang="ko-KR" altLang="en-US" sz="1200" b="0" dirty="0" err="1">
                          <a:latin typeface="맑은 고딕" panose="020B0503020000020004" pitchFamily="50" charset="-127"/>
                          <a:ea typeface="+mn-ea"/>
                        </a:rPr>
                        <a:t>히트맵</a:t>
                      </a:r>
                      <a:r>
                        <a:rPr lang="en-US" altLang="ko-KR" sz="1200" b="0" dirty="0"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  <a:endParaRPr lang="ko-KR" altLang="en-US" sz="1200" b="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10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주식시세 현황 분석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문제정의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웹 </a:t>
                      </a:r>
                      <a:r>
                        <a:rPr kumimoji="0" lang="ko-KR" alt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스크래핑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시각화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1249351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11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주식시세 예측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- Prophet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을 활용한 데이터 학습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예측 및 시각화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12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프로그램 언어 사이 연관 규칙 분석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en-US" altLang="ko-KR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Aprior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를 활용한 연관 규칙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추천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) 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분석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542533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13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프로그램 언어 사이 연관 규칙 분석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- 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워드 클라우드와 시각화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14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기말고사</a:t>
                      </a: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대비 정리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52285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/>
                        <a:t>15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기말평가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16823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65012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CDAB788-9E05-4E68-BCD2-64613D59D05A}"/>
              </a:ext>
            </a:extLst>
          </p:cNvPr>
          <p:cNvSpPr txBox="1"/>
          <p:nvPr/>
        </p:nvSpPr>
        <p:spPr>
          <a:xfrm>
            <a:off x="707889" y="1620391"/>
            <a:ext cx="3078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주차 별 수업 진행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162F45A-4CD0-49B7-90E2-D159A95A78B7}"/>
              </a:ext>
            </a:extLst>
          </p:cNvPr>
          <p:cNvSpPr/>
          <p:nvPr/>
        </p:nvSpPr>
        <p:spPr>
          <a:xfrm>
            <a:off x="578303" y="548009"/>
            <a:ext cx="2512226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 dirty="0" err="1">
                <a:solidFill>
                  <a:schemeClr val="bg1"/>
                </a:solidFill>
                <a:latin typeface="+mn-ea"/>
              </a:rPr>
              <a:t>빅데이터응용프로그래밍</a:t>
            </a:r>
            <a:endParaRPr lang="ko-KR" altLang="en-US" sz="1800" b="1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43165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80C84B7-0252-42E2-A44A-72CFE059850E}"/>
              </a:ext>
            </a:extLst>
          </p:cNvPr>
          <p:cNvSpPr/>
          <p:nvPr/>
        </p:nvSpPr>
        <p:spPr>
          <a:xfrm>
            <a:off x="0" y="0"/>
            <a:ext cx="10693400" cy="1122029"/>
          </a:xfrm>
          <a:prstGeom prst="rect">
            <a:avLst/>
          </a:prstGeom>
          <a:solidFill>
            <a:srgbClr val="00A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661CF5C-13C8-4D94-B696-182CC2236D56}"/>
              </a:ext>
            </a:extLst>
          </p:cNvPr>
          <p:cNvSpPr/>
          <p:nvPr/>
        </p:nvSpPr>
        <p:spPr>
          <a:xfrm>
            <a:off x="9163124" y="621956"/>
            <a:ext cx="1516762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 dirty="0">
                <a:solidFill>
                  <a:schemeClr val="bg1"/>
                </a:solidFill>
                <a:latin typeface="+mn-ea"/>
              </a:rPr>
              <a:t>우아한형제들</a:t>
            </a:r>
            <a:r>
              <a:rPr lang="en-US" altLang="ko-KR" sz="1800" b="1" spc="-150" dirty="0">
                <a:solidFill>
                  <a:schemeClr val="bg1"/>
                </a:solidFill>
                <a:latin typeface="+mn-ea"/>
              </a:rPr>
              <a:t> </a:t>
            </a:r>
            <a:endParaRPr lang="ko-KR" altLang="en-US" sz="1800" b="1" spc="-15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40DEE5-5092-4E62-AA77-2501163F9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236" y="1428545"/>
            <a:ext cx="933450" cy="88582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E82181A-A534-43DD-84F5-7B852015D62F}"/>
              </a:ext>
            </a:extLst>
          </p:cNvPr>
          <p:cNvSpPr/>
          <p:nvPr/>
        </p:nvSpPr>
        <p:spPr>
          <a:xfrm>
            <a:off x="1594983" y="1733603"/>
            <a:ext cx="1516762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 dirty="0">
                <a:latin typeface="+mn-ea"/>
              </a:rPr>
              <a:t>우아한형제들</a:t>
            </a:r>
            <a:r>
              <a:rPr lang="en-US" altLang="ko-KR" sz="1800" b="1" spc="-150" dirty="0">
                <a:latin typeface="+mn-ea"/>
              </a:rPr>
              <a:t> </a:t>
            </a:r>
            <a:endParaRPr lang="ko-KR" altLang="en-US" sz="1800" b="1" spc="-150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0D95A7C-3456-4CF0-8AF3-EEF289F37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57" y="2684411"/>
            <a:ext cx="3109912" cy="31432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C15A68-FB20-40DF-A117-36638E4E77D3}"/>
              </a:ext>
            </a:extLst>
          </p:cNvPr>
          <p:cNvSpPr txBox="1"/>
          <p:nvPr/>
        </p:nvSpPr>
        <p:spPr>
          <a:xfrm>
            <a:off x="378148" y="6127453"/>
            <a:ext cx="26196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/>
              <a:t>글로벌빅데이터연구소</a:t>
            </a:r>
            <a:r>
              <a:rPr lang="en-US" altLang="ko-KR" sz="1400" dirty="0"/>
              <a:t>, 2021.7</a:t>
            </a:r>
            <a:endParaRPr lang="ko-KR" altLang="en-US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774E5B-35EE-416F-8C62-A8ADDB69F3FB}"/>
              </a:ext>
            </a:extLst>
          </p:cNvPr>
          <p:cNvSpPr txBox="1"/>
          <p:nvPr/>
        </p:nvSpPr>
        <p:spPr>
          <a:xfrm>
            <a:off x="3530229" y="4860751"/>
            <a:ext cx="7089022" cy="2312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배민 </a:t>
            </a:r>
            <a:r>
              <a:rPr lang="en-US" altLang="ko-KR" sz="1400" dirty="0">
                <a:latin typeface="+mn-ea"/>
              </a:rPr>
              <a:t>1(</a:t>
            </a:r>
            <a:r>
              <a:rPr lang="ko-KR" altLang="en-US" sz="1400" dirty="0">
                <a:latin typeface="+mn-ea"/>
              </a:rPr>
              <a:t>한 번에 한 집만 배달</a:t>
            </a:r>
            <a:r>
              <a:rPr lang="en-US" altLang="ko-KR" sz="1400" dirty="0">
                <a:latin typeface="+mn-ea"/>
              </a:rPr>
              <a:t>) </a:t>
            </a:r>
            <a:r>
              <a:rPr lang="ko-KR" altLang="en-US" sz="1400" dirty="0">
                <a:latin typeface="+mn-ea"/>
              </a:rPr>
              <a:t>주문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고객이 지불한 금액 </a:t>
            </a:r>
            <a:r>
              <a:rPr lang="en-US" altLang="ko-KR" sz="1400" dirty="0">
                <a:latin typeface="+mn-ea"/>
              </a:rPr>
              <a:t>: 36,500</a:t>
            </a:r>
            <a:r>
              <a:rPr lang="ko-KR" altLang="en-US" sz="1400" dirty="0">
                <a:latin typeface="+mn-ea"/>
              </a:rPr>
              <a:t>원</a:t>
            </a:r>
            <a:endParaRPr lang="en-US" altLang="ko-KR" sz="1400" dirty="0">
              <a:latin typeface="+mn-ea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latin typeface="+mn-ea"/>
              </a:rPr>
              <a:t>음식 값 </a:t>
            </a:r>
            <a:r>
              <a:rPr lang="en-US" altLang="ko-KR" sz="1400" dirty="0">
                <a:latin typeface="+mn-ea"/>
              </a:rPr>
              <a:t>: 33,000</a:t>
            </a:r>
            <a:r>
              <a:rPr lang="ko-KR" altLang="en-US" sz="1400" dirty="0">
                <a:latin typeface="+mn-ea"/>
              </a:rPr>
              <a:t>원 </a:t>
            </a:r>
            <a:r>
              <a:rPr lang="en-US" altLang="ko-KR" sz="1400" dirty="0">
                <a:latin typeface="+mn-ea"/>
              </a:rPr>
              <a:t>/ </a:t>
            </a:r>
            <a:r>
              <a:rPr lang="ko-KR" altLang="en-US" sz="1400" dirty="0">
                <a:latin typeface="+mn-ea"/>
              </a:rPr>
              <a:t>고객 배달 팁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고객이 내는 </a:t>
            </a:r>
            <a:r>
              <a:rPr lang="ko-KR" altLang="en-US" sz="1400" dirty="0" err="1">
                <a:latin typeface="+mn-ea"/>
              </a:rPr>
              <a:t>배달료</a:t>
            </a:r>
            <a:r>
              <a:rPr lang="en-US" altLang="ko-KR" sz="1400" dirty="0">
                <a:latin typeface="+mn-ea"/>
              </a:rPr>
              <a:t>) : 3,500</a:t>
            </a:r>
            <a:r>
              <a:rPr lang="ko-KR" altLang="en-US" sz="1400" dirty="0">
                <a:latin typeface="+mn-ea"/>
              </a:rPr>
              <a:t>원</a:t>
            </a:r>
            <a:endParaRPr lang="en-US" altLang="ko-KR" sz="14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입금된 금액 </a:t>
            </a:r>
            <a:r>
              <a:rPr lang="en-US" altLang="ko-KR" sz="1400" dirty="0">
                <a:latin typeface="+mn-ea"/>
              </a:rPr>
              <a:t>: 26,830</a:t>
            </a:r>
            <a:r>
              <a:rPr lang="ko-KR" altLang="en-US" sz="1400" dirty="0">
                <a:latin typeface="+mn-ea"/>
              </a:rPr>
              <a:t>원</a:t>
            </a:r>
            <a:endParaRPr lang="en-US" altLang="ko-KR" sz="1400" dirty="0">
              <a:latin typeface="+mn-ea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latin typeface="+mn-ea"/>
              </a:rPr>
              <a:t>1</a:t>
            </a:r>
            <a:r>
              <a:rPr lang="ko-KR" altLang="en-US" sz="1400" dirty="0">
                <a:latin typeface="+mn-ea"/>
              </a:rPr>
              <a:t>건당 </a:t>
            </a:r>
            <a:r>
              <a:rPr lang="ko-KR" altLang="en-US" sz="1400" dirty="0" err="1">
                <a:latin typeface="+mn-ea"/>
              </a:rPr>
              <a:t>배달료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6,000</a:t>
            </a:r>
            <a:r>
              <a:rPr lang="ko-KR" altLang="en-US" sz="1400" dirty="0">
                <a:latin typeface="+mn-ea"/>
              </a:rPr>
              <a:t>원</a:t>
            </a:r>
            <a:r>
              <a:rPr lang="en-US" altLang="ko-KR" sz="1400" dirty="0">
                <a:latin typeface="+mn-ea"/>
              </a:rPr>
              <a:t>-</a:t>
            </a:r>
            <a:r>
              <a:rPr lang="ko-KR" altLang="en-US" sz="1400" dirty="0">
                <a:latin typeface="+mn-ea"/>
              </a:rPr>
              <a:t>부가세 포함 </a:t>
            </a:r>
            <a:r>
              <a:rPr lang="en-US" altLang="ko-KR" sz="1400" dirty="0">
                <a:latin typeface="+mn-ea"/>
              </a:rPr>
              <a:t>6,600</a:t>
            </a:r>
            <a:r>
              <a:rPr lang="ko-KR" altLang="en-US" sz="1400" dirty="0">
                <a:latin typeface="+mn-ea"/>
              </a:rPr>
              <a:t>원</a:t>
            </a:r>
            <a:r>
              <a:rPr lang="en-US" altLang="ko-KR" sz="1400" dirty="0">
                <a:latin typeface="+mn-ea"/>
              </a:rPr>
              <a:t> / </a:t>
            </a:r>
            <a:r>
              <a:rPr lang="ko-KR" altLang="en-US" sz="1400" dirty="0">
                <a:latin typeface="+mn-ea"/>
              </a:rPr>
              <a:t>고객 </a:t>
            </a:r>
            <a:r>
              <a:rPr lang="en-US" altLang="ko-KR" sz="1400" dirty="0">
                <a:latin typeface="+mn-ea"/>
              </a:rPr>
              <a:t>3,500</a:t>
            </a:r>
            <a:r>
              <a:rPr lang="ko-KR" altLang="en-US" sz="1400" dirty="0">
                <a:latin typeface="+mn-ea"/>
              </a:rPr>
              <a:t>원</a:t>
            </a:r>
            <a:r>
              <a:rPr lang="en-US" altLang="ko-KR" sz="1400" dirty="0">
                <a:latin typeface="+mn-ea"/>
              </a:rPr>
              <a:t>-</a:t>
            </a:r>
            <a:r>
              <a:rPr lang="ko-KR" altLang="en-US" sz="1400" b="1" dirty="0">
                <a:latin typeface="+mn-ea"/>
              </a:rPr>
              <a:t>사업자 </a:t>
            </a:r>
            <a:r>
              <a:rPr lang="en-US" altLang="ko-KR" sz="1400" b="1" dirty="0">
                <a:latin typeface="+mn-ea"/>
              </a:rPr>
              <a:t>3,100</a:t>
            </a:r>
            <a:r>
              <a:rPr lang="ko-KR" altLang="en-US" sz="1400" b="1" dirty="0">
                <a:latin typeface="+mn-ea"/>
              </a:rPr>
              <a:t>원</a:t>
            </a:r>
            <a:endParaRPr lang="en-US" altLang="ko-KR" sz="1400" b="1" dirty="0">
              <a:latin typeface="+mn-ea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latin typeface="+mn-ea"/>
              </a:rPr>
              <a:t>주문 중계 수수료 </a:t>
            </a:r>
            <a:r>
              <a:rPr lang="en-US" altLang="ko-KR" sz="1400" dirty="0">
                <a:latin typeface="+mn-ea"/>
              </a:rPr>
              <a:t>6.8%-</a:t>
            </a:r>
            <a:r>
              <a:rPr lang="ko-KR" altLang="en-US" sz="1400" dirty="0">
                <a:latin typeface="+mn-ea"/>
              </a:rPr>
              <a:t>부가세 포함 </a:t>
            </a:r>
            <a:r>
              <a:rPr lang="en-US" altLang="ko-KR" sz="1400" b="1" dirty="0">
                <a:latin typeface="+mn-ea"/>
              </a:rPr>
              <a:t>2,468</a:t>
            </a:r>
            <a:r>
              <a:rPr lang="ko-KR" altLang="en-US" sz="1400" b="1" dirty="0">
                <a:latin typeface="+mn-ea"/>
              </a:rPr>
              <a:t>원</a:t>
            </a:r>
            <a:endParaRPr lang="en-US" altLang="ko-KR" sz="1400" b="1" dirty="0">
              <a:latin typeface="+mn-ea"/>
            </a:endParaRPr>
          </a:p>
          <a:p>
            <a:pPr marL="869869" lvl="1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latin typeface="+mn-ea"/>
              </a:rPr>
              <a:t>결제 수수료 </a:t>
            </a:r>
            <a:r>
              <a:rPr lang="en-US" altLang="ko-KR" sz="1400" dirty="0">
                <a:latin typeface="+mn-ea"/>
              </a:rPr>
              <a:t>3% (</a:t>
            </a:r>
            <a:r>
              <a:rPr lang="ko-KR" altLang="en-US" sz="1400" dirty="0">
                <a:latin typeface="+mn-ea"/>
              </a:rPr>
              <a:t>영세 사업자 </a:t>
            </a:r>
            <a:r>
              <a:rPr lang="en-US" altLang="ko-KR" sz="1400" dirty="0">
                <a:latin typeface="+mn-ea"/>
              </a:rPr>
              <a:t>1.5%)-</a:t>
            </a:r>
            <a:r>
              <a:rPr lang="ko-KR" altLang="en-US" sz="1400" dirty="0">
                <a:latin typeface="+mn-ea"/>
              </a:rPr>
              <a:t>부가세포함 </a:t>
            </a:r>
            <a:r>
              <a:rPr lang="en-US" altLang="ko-KR" sz="1400" b="1" dirty="0">
                <a:latin typeface="+mn-ea"/>
              </a:rPr>
              <a:t>602</a:t>
            </a:r>
            <a:r>
              <a:rPr lang="ko-KR" altLang="en-US" sz="1400" b="1" dirty="0">
                <a:latin typeface="+mn-ea"/>
              </a:rPr>
              <a:t>원</a:t>
            </a:r>
            <a:r>
              <a:rPr lang="en-US" altLang="ko-KR" sz="1400" dirty="0">
                <a:latin typeface="+mn-ea"/>
              </a:rPr>
              <a:t> 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AB1107F-7120-4788-8E29-7871EC476E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674" y="1585121"/>
            <a:ext cx="6391275" cy="30861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FF4D66A-9094-43E3-987A-DCC9EAE30D4D}"/>
              </a:ext>
            </a:extLst>
          </p:cNvPr>
          <p:cNvSpPr/>
          <p:nvPr/>
        </p:nvSpPr>
        <p:spPr>
          <a:xfrm>
            <a:off x="578303" y="548009"/>
            <a:ext cx="2512226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spc="-150" dirty="0" err="1">
                <a:solidFill>
                  <a:schemeClr val="bg1"/>
                </a:solidFill>
                <a:latin typeface="+mn-ea"/>
              </a:rPr>
              <a:t>빅데이터응용프로그래밍</a:t>
            </a:r>
            <a:endParaRPr lang="ko-KR" altLang="en-US" sz="1800" b="1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31509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F5CEB466D3C4E340B056CBD5270AFE02" ma:contentTypeVersion="11" ma:contentTypeDescription="새 문서를 만듭니다." ma:contentTypeScope="" ma:versionID="c3d3657bc3c2e5ba10bf0cee036d0178">
  <xsd:schema xmlns:xsd="http://www.w3.org/2001/XMLSchema" xmlns:xs="http://www.w3.org/2001/XMLSchema" xmlns:p="http://schemas.microsoft.com/office/2006/metadata/properties" xmlns:ns3="d138e9bc-9a22-4c43-913a-372da1f8fc91" targetNamespace="http://schemas.microsoft.com/office/2006/metadata/properties" ma:root="true" ma:fieldsID="bae70e1fc4279bff21832dc962fdd217" ns3:_="">
    <xsd:import namespace="d138e9bc-9a22-4c43-913a-372da1f8fc9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38e9bc-9a22-4c43-913a-372da1f8fc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32C632A-7DC4-421C-9B96-D04D0C78057F}">
  <ds:schemaRefs>
    <ds:schemaRef ds:uri="http://purl.org/dc/elements/1.1/"/>
    <ds:schemaRef ds:uri="d138e9bc-9a22-4c43-913a-372da1f8fc91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50E01FBE-4603-442B-86BF-C29AB124D1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38e9bc-9a22-4c43-913a-372da1f8fc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222F10-58D0-4014-AD06-7A602853EF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6269</TotalTime>
  <Words>396</Words>
  <Application>Microsoft Office PowerPoint</Application>
  <PresentationFormat>사용자 지정</PresentationFormat>
  <Paragraphs>96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나눔스퀘어OTF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LDESIGN</dc:creator>
  <cp:lastModifiedBy>정석용</cp:lastModifiedBy>
  <cp:revision>471</cp:revision>
  <dcterms:created xsi:type="dcterms:W3CDTF">2021-12-20T00:56:47Z</dcterms:created>
  <dcterms:modified xsi:type="dcterms:W3CDTF">2023-09-06T03:24:55Z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0x010100F5CEB466D3C4E340B056CBD5270AFE02</vt:lpwstr>
  </property>
</Properties>
</file>

<file path=docProps/thumbnail.jpeg>
</file>